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61" r:id="rId4"/>
    <p:sldId id="262" r:id="rId5"/>
    <p:sldId id="263" r:id="rId6"/>
    <p:sldId id="257" r:id="rId7"/>
    <p:sldId id="258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09" autoAdjust="0"/>
  </p:normalViewPr>
  <p:slideViewPr>
    <p:cSldViewPr>
      <p:cViewPr>
        <p:scale>
          <a:sx n="70" d="100"/>
          <a:sy n="70" d="100"/>
        </p:scale>
        <p:origin x="-8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0FFA2-BED3-4F90-8D2A-095E0DAEE34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9A642-4BC6-4346-9805-2B77DB2B5F7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9A642-4BC6-4346-9805-2B77DB2B5F7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9A642-4BC6-4346-9805-2B77DB2B5F79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1CEA9-FCC1-480C-A432-8D68BC8067A5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271B-59A8-4503-9847-C448AE56205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X5085E0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643050"/>
            <a:ext cx="6665745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822329" y="117475"/>
            <a:ext cx="7464447" cy="1295400"/>
          </a:xfrm>
          <a:prstGeom prst="flowChartAlternateProcess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IQ" sz="3200" b="1" dirty="0" smtClean="0">
                <a:latin typeface="Arial" pitchFamily="34" charset="0"/>
                <a:cs typeface="Arial" pitchFamily="34" charset="0"/>
              </a:rPr>
              <a:t>عمليات التكاثر الإصطناعي</a:t>
            </a:r>
          </a:p>
          <a:p>
            <a:pPr algn="ctr">
              <a:defRPr/>
            </a:pPr>
            <a:endParaRPr lang="ar-IQ" sz="12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Artificial Breeding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Processe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X5085E1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71414"/>
            <a:ext cx="5229435" cy="3435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285720" y="3571876"/>
            <a:ext cx="8643998" cy="928694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smtClean="0"/>
              <a:t>When the selected female breeders are brought into the hatchery early in the</a:t>
            </a:r>
          </a:p>
          <a:p>
            <a:pPr algn="ctr"/>
            <a:r>
              <a:rPr lang="en-US" sz="2000" b="1" dirty="0" smtClean="0"/>
              <a:t>morning, they are placed in a small tank containing 100 litters of water</a:t>
            </a:r>
            <a:endParaRPr lang="en-GB" sz="2000" b="1" dirty="0"/>
          </a:p>
        </p:txBody>
      </p:sp>
      <p:sp>
        <p:nvSpPr>
          <p:cNvPr id="6" name="AutoShape 20"/>
          <p:cNvSpPr>
            <a:spLocks noChangeArrowheads="1"/>
          </p:cNvSpPr>
          <p:nvPr/>
        </p:nvSpPr>
        <p:spPr bwMode="auto">
          <a:xfrm>
            <a:off x="285720" y="4643446"/>
            <a:ext cx="8643998" cy="500066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/>
              <a:t>They are anaesthetized, using for example MS 222,</a:t>
            </a:r>
            <a:endParaRPr lang="en-GB" sz="2400" b="1" dirty="0"/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285720" y="5286388"/>
            <a:ext cx="8643998" cy="1500198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smtClean="0"/>
              <a:t>From now on the anaesthetized breeders should be watched carefully to see if</a:t>
            </a:r>
          </a:p>
          <a:p>
            <a:pPr algn="ctr"/>
            <a:r>
              <a:rPr lang="en-US" sz="2000" b="1" dirty="0" smtClean="0"/>
              <a:t> their </a:t>
            </a:r>
            <a:r>
              <a:rPr lang="en-US" sz="2000" b="1" dirty="0" err="1" smtClean="0"/>
              <a:t>opercules</a:t>
            </a:r>
            <a:r>
              <a:rPr lang="en-US" sz="2000" b="1" dirty="0" smtClean="0"/>
              <a:t> keep moving. The life of the fish is in danger when this movement </a:t>
            </a:r>
          </a:p>
          <a:p>
            <a:pPr algn="ctr"/>
            <a:r>
              <a:rPr lang="en-US" sz="2000" b="1" dirty="0" smtClean="0"/>
              <a:t>stops. In this</a:t>
            </a:r>
            <a:r>
              <a:rPr lang="ar-IQ" sz="2000" b="1" dirty="0" smtClean="0"/>
              <a:t> </a:t>
            </a:r>
            <a:r>
              <a:rPr lang="en-US" sz="2000" b="1" dirty="0" smtClean="0"/>
              <a:t>event the breeder should be immediately removed from the </a:t>
            </a:r>
          </a:p>
          <a:p>
            <a:pPr algn="ctr"/>
            <a:r>
              <a:rPr lang="en-US" sz="2000" b="1" dirty="0" err="1" smtClean="0"/>
              <a:t>anaesthetic</a:t>
            </a:r>
            <a:r>
              <a:rPr lang="en-US" sz="2000" b="1" dirty="0" smtClean="0"/>
              <a:t> solution and put into well-aerated fresh water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3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3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3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3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X5085E1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14290"/>
            <a:ext cx="5419738" cy="357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71438" y="3857628"/>
            <a:ext cx="8929718" cy="1357322"/>
          </a:xfrm>
          <a:prstGeom prst="bevel">
            <a:avLst>
              <a:gd name="adj" fmla="val 12500"/>
            </a:avLst>
          </a:prstGeom>
          <a:solidFill>
            <a:schemeClr val="accent1">
              <a:alpha val="2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/>
              <a:t>The advanced technique of the artificial propagation of common carp involves a </a:t>
            </a:r>
            <a:endParaRPr lang="en-US" sz="2000" b="1" dirty="0" smtClean="0"/>
          </a:p>
          <a:p>
            <a:pPr algn="ctr"/>
            <a:r>
              <a:rPr lang="en-US" sz="2000" b="1" dirty="0" smtClean="0"/>
              <a:t>hormonal </a:t>
            </a:r>
            <a:r>
              <a:rPr lang="en-US" sz="2000" b="1" dirty="0"/>
              <a:t>treatment prior to hand </a:t>
            </a:r>
            <a:r>
              <a:rPr lang="en-US" sz="2000" b="1" dirty="0" smtClean="0"/>
              <a:t>stripping </a:t>
            </a:r>
            <a:r>
              <a:rPr lang="en-US" sz="2000" b="1" dirty="0"/>
              <a:t>of the mature </a:t>
            </a:r>
            <a:endParaRPr lang="en-US" sz="2000" b="1" dirty="0" smtClean="0"/>
          </a:p>
          <a:p>
            <a:pPr algn="ctr"/>
            <a:r>
              <a:rPr lang="en-US" sz="2000" b="1" dirty="0" err="1" smtClean="0"/>
              <a:t>spawners</a:t>
            </a:r>
            <a:r>
              <a:rPr lang="en-US" sz="2000" b="1" dirty="0" smtClean="0"/>
              <a:t> </a:t>
            </a:r>
            <a:r>
              <a:rPr lang="en-US" sz="2000" b="1" dirty="0"/>
              <a:t>to obtain sperm and eggs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71406" y="5357826"/>
            <a:ext cx="8929718" cy="571504"/>
          </a:xfrm>
          <a:prstGeom prst="bevel">
            <a:avLst>
              <a:gd name="adj" fmla="val 12500"/>
            </a:avLst>
          </a:prstGeom>
          <a:solidFill>
            <a:schemeClr val="accent1">
              <a:alpha val="2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/>
              <a:t>Females (First </a:t>
            </a:r>
            <a:r>
              <a:rPr lang="en-US" sz="2400" b="1" dirty="0"/>
              <a:t>injection</a:t>
            </a:r>
            <a:r>
              <a:rPr lang="en-US" sz="2400" b="1" dirty="0" smtClean="0"/>
              <a:t>:</a:t>
            </a:r>
            <a:r>
              <a:rPr lang="en-US" sz="2400" b="1" dirty="0"/>
              <a:t> 0.3 </a:t>
            </a:r>
            <a:r>
              <a:rPr lang="en-US" sz="2400" b="1" dirty="0" smtClean="0"/>
              <a:t>mg/kg, </a:t>
            </a:r>
            <a:r>
              <a:rPr lang="en-US" sz="2400" b="1" dirty="0"/>
              <a:t>Second injection</a:t>
            </a:r>
            <a:r>
              <a:rPr lang="en-US" sz="2400" b="1" dirty="0" smtClean="0"/>
              <a:t>:</a:t>
            </a:r>
            <a:r>
              <a:rPr lang="en-US" sz="2400" b="1" dirty="0"/>
              <a:t> 3.5 </a:t>
            </a:r>
            <a:r>
              <a:rPr lang="en-US" sz="2400" b="1" dirty="0" smtClean="0"/>
              <a:t>mg/kg)</a:t>
            </a:r>
            <a:endParaRPr lang="en-US" sz="2400" b="1" dirty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1428728" y="6072206"/>
            <a:ext cx="5786478" cy="571504"/>
          </a:xfrm>
          <a:prstGeom prst="bevel">
            <a:avLst>
              <a:gd name="adj" fmla="val 12500"/>
            </a:avLst>
          </a:prstGeom>
          <a:solidFill>
            <a:schemeClr val="accent1">
              <a:alpha val="2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/>
              <a:t>Males (one injection only: 2.0 mg/kg</a:t>
            </a:r>
            <a:r>
              <a:rPr lang="ar-IQ" sz="2400" b="1" dirty="0" smtClean="0"/>
              <a:t>(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285720" y="142852"/>
            <a:ext cx="8572560" cy="928694"/>
          </a:xfrm>
          <a:prstGeom prst="bevel">
            <a:avLst>
              <a:gd name="adj" fmla="val 12500"/>
            </a:avLst>
          </a:prstGeom>
          <a:solidFill>
            <a:schemeClr val="accent1">
              <a:alpha val="2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 dirty="0" smtClean="0"/>
              <a:t>Injections of </a:t>
            </a:r>
            <a:r>
              <a:rPr lang="en-US" sz="2200" b="1" dirty="0" err="1" smtClean="0"/>
              <a:t>gonadotropin</a:t>
            </a:r>
            <a:r>
              <a:rPr lang="en-US" sz="2200" b="1" dirty="0" smtClean="0"/>
              <a:t> hormones induce the final ripening of the </a:t>
            </a:r>
            <a:endParaRPr lang="ar-IQ" sz="2200" b="1" dirty="0" smtClean="0"/>
          </a:p>
          <a:p>
            <a:pPr algn="ctr"/>
            <a:r>
              <a:rPr lang="en-US" sz="2200" b="1" dirty="0" smtClean="0"/>
              <a:t>dormant eggs in the selected females</a:t>
            </a:r>
            <a:endParaRPr lang="en-US" sz="2200" b="1" dirty="0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285720" y="1142984"/>
            <a:ext cx="8572560" cy="1000132"/>
          </a:xfrm>
          <a:prstGeom prst="bevel">
            <a:avLst>
              <a:gd name="adj" fmla="val 12500"/>
            </a:avLst>
          </a:prstGeom>
          <a:solidFill>
            <a:schemeClr val="accent1">
              <a:alpha val="2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/>
              <a:t>The </a:t>
            </a:r>
            <a:r>
              <a:rPr lang="en-US" sz="2400" b="1" dirty="0" err="1" smtClean="0"/>
              <a:t>gonadotropin</a:t>
            </a:r>
            <a:r>
              <a:rPr lang="en-US" sz="2400" b="1" dirty="0" smtClean="0"/>
              <a:t> hormones to be injected in the breeders are </a:t>
            </a:r>
          </a:p>
          <a:p>
            <a:pPr algn="ctr"/>
            <a:r>
              <a:rPr lang="en-US" sz="2400" b="1" dirty="0" smtClean="0"/>
              <a:t>extracted from dried </a:t>
            </a:r>
            <a:r>
              <a:rPr lang="en-US" sz="2400" b="1" dirty="0" err="1" smtClean="0"/>
              <a:t>hypophyses</a:t>
            </a:r>
            <a:endParaRPr lang="en-US" sz="2200" b="1" dirty="0"/>
          </a:p>
        </p:txBody>
      </p:sp>
      <p:pic>
        <p:nvPicPr>
          <p:cNvPr id="1026" name="Picture 2" descr="X5085E1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500306"/>
            <a:ext cx="5617837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93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93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193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93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X5085E1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19940"/>
            <a:ext cx="6357982" cy="4268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285720" y="4500570"/>
            <a:ext cx="8643998" cy="1428760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ctr">
              <a:buAutoNum type="alphaUcParenBoth"/>
            </a:pPr>
            <a:r>
              <a:rPr lang="en-US" sz="2000" b="1" dirty="0" smtClean="0"/>
              <a:t>For mirror carps, the injection is intramuscular. It is generally given in the </a:t>
            </a:r>
          </a:p>
          <a:p>
            <a:pPr marL="457200" indent="-457200" algn="ctr"/>
            <a:r>
              <a:rPr lang="en-US" sz="2000" b="1" dirty="0" smtClean="0"/>
              <a:t>Muscles below the tip of the dorsal fin, at a 45' angle. To avoid losing some</a:t>
            </a:r>
          </a:p>
          <a:p>
            <a:pPr marL="457200" indent="-457200" algn="ctr"/>
            <a:r>
              <a:rPr lang="en-US" sz="2000" b="1" dirty="0" smtClean="0"/>
              <a:t> of the injected solution, a finger should be kept on the punctured</a:t>
            </a:r>
          </a:p>
          <a:p>
            <a:pPr marL="457200" indent="-457200" algn="ctr"/>
            <a:r>
              <a:rPr lang="en-US" sz="2000" b="1" dirty="0" smtClean="0"/>
              <a:t> skin which should be slowly massaged</a:t>
            </a:r>
            <a:endParaRPr lang="en-GB" sz="2000" b="1" dirty="0"/>
          </a:p>
        </p:txBody>
      </p:sp>
      <p:sp>
        <p:nvSpPr>
          <p:cNvPr id="6" name="AutoShape 20"/>
          <p:cNvSpPr>
            <a:spLocks noChangeArrowheads="1"/>
          </p:cNvSpPr>
          <p:nvPr/>
        </p:nvSpPr>
        <p:spPr bwMode="auto">
          <a:xfrm>
            <a:off x="500034" y="6000768"/>
            <a:ext cx="8001056" cy="785818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ctr"/>
            <a:r>
              <a:rPr lang="en-US" sz="2000" b="1" dirty="0" smtClean="0"/>
              <a:t>(B) For scaly carps, the injection is </a:t>
            </a:r>
            <a:r>
              <a:rPr lang="en-US" sz="2000" b="1" dirty="0" err="1" smtClean="0"/>
              <a:t>intraperitoneal</a:t>
            </a:r>
            <a:r>
              <a:rPr lang="en-US" sz="2000" b="1" dirty="0" smtClean="0"/>
              <a:t>. It is generally given </a:t>
            </a:r>
          </a:p>
          <a:p>
            <a:pPr marL="457200" indent="-457200" algn="ctr"/>
            <a:r>
              <a:rPr lang="en-US" sz="2000" b="1" dirty="0" smtClean="0"/>
              <a:t>into the body cavity from behind the base of the abdominal fin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85720" y="4214818"/>
            <a:ext cx="8497888" cy="500066"/>
          </a:xfrm>
          <a:prstGeom prst="flowChartAlternateProcess">
            <a:avLst/>
          </a:prstGeom>
          <a:blipFill dpi="0" rotWithShape="1">
            <a:blip r:embed="rId2" cstate="print">
              <a:alphaModFix amt="51000"/>
            </a:blip>
            <a:srcRect/>
            <a:tile tx="0" ty="0" sx="100000" sy="100000" flip="none" algn="tl"/>
          </a:blip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 smtClean="0"/>
              <a:t>After being injected, the females are placed in a large tank</a:t>
            </a:r>
            <a:endParaRPr lang="en-US" sz="2400" b="1" dirty="0">
              <a:latin typeface="+mj-lt"/>
              <a:cs typeface="Arial" pitchFamily="34" charset="0"/>
            </a:endParaRPr>
          </a:p>
        </p:txBody>
      </p:sp>
      <p:pic>
        <p:nvPicPr>
          <p:cNvPr id="3074" name="Picture 2" descr="X5085E1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4761" y="214290"/>
            <a:ext cx="5501883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85720" y="4929198"/>
            <a:ext cx="8497888" cy="1785950"/>
          </a:xfrm>
          <a:prstGeom prst="flowChartAlternateProcess">
            <a:avLst/>
          </a:prstGeom>
          <a:blipFill dpi="0" rotWithShape="1">
            <a:blip r:embed="rId2" cstate="print">
              <a:alphaModFix amt="51000"/>
            </a:blip>
            <a:srcRect/>
            <a:tile tx="0" ty="0" sx="100000" sy="100000" flip="none" algn="tl"/>
          </a:blip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smtClean="0"/>
              <a:t>A plentiful supply of well-aerated water should be </a:t>
            </a:r>
          </a:p>
          <a:p>
            <a:pPr algn="ctr"/>
            <a:r>
              <a:rPr lang="en-US" sz="2000" b="1" dirty="0" smtClean="0"/>
              <a:t>provided. The water temperature should be kept constant, if possible </a:t>
            </a:r>
          </a:p>
          <a:p>
            <a:pPr algn="ctr"/>
            <a:r>
              <a:rPr lang="en-US" sz="2000" b="1" dirty="0" smtClean="0"/>
              <a:t>Within  the optimum  spawning  temperature  range  of 22°C-24°C. To</a:t>
            </a:r>
          </a:p>
          <a:p>
            <a:pPr algn="ctr"/>
            <a:r>
              <a:rPr lang="en-US" sz="2000" b="1" dirty="0" smtClean="0"/>
              <a:t>reduce stress, the females should be kept in a quiet environment and</a:t>
            </a:r>
          </a:p>
          <a:p>
            <a:pPr algn="ctr"/>
            <a:r>
              <a:rPr lang="en-US" sz="2000" b="1" dirty="0" smtClean="0"/>
              <a:t>left undisturbed for 10-12 hours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85720" y="3143248"/>
            <a:ext cx="8497888" cy="785818"/>
          </a:xfrm>
          <a:prstGeom prst="flowChartAlternateProcess">
            <a:avLst/>
          </a:prstGeom>
          <a:blipFill dpi="0" rotWithShape="1">
            <a:blip r:embed="rId2" cstate="print">
              <a:alphaModFix amt="51000"/>
            </a:blip>
            <a:srcRect/>
            <a:tile tx="0" ty="0" sx="100000" sy="100000" flip="none" algn="tl"/>
          </a:blip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 smtClean="0"/>
              <a:t>Afte10-12-hour the females are anaesthetized for the suture of </a:t>
            </a:r>
          </a:p>
          <a:p>
            <a:pPr algn="ctr">
              <a:defRPr/>
            </a:pPr>
            <a:r>
              <a:rPr lang="en-US" sz="2000" b="1" dirty="0" smtClean="0"/>
              <a:t>their genital opening and for the second injection of </a:t>
            </a:r>
            <a:r>
              <a:rPr lang="en-US" sz="2000" b="1" dirty="0" err="1" smtClean="0"/>
              <a:t>gonadotropins</a:t>
            </a:r>
            <a:endParaRPr lang="en-US" sz="2000" b="1" dirty="0">
              <a:latin typeface="+mj-lt"/>
              <a:cs typeface="Arial" pitchFamily="34" charset="0"/>
            </a:endParaRPr>
          </a:p>
        </p:txBody>
      </p:sp>
      <p:pic>
        <p:nvPicPr>
          <p:cNvPr id="4098" name="Picture 2" descr="X5085E1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42852"/>
            <a:ext cx="4292029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X5085E1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4071966"/>
            <a:ext cx="3878816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3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3" decel="100000"/>
                                        <p:tgtEl>
                                          <p:spTgt spid="4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3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3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93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93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193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193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85720" y="142852"/>
            <a:ext cx="8497888" cy="785818"/>
          </a:xfrm>
          <a:prstGeom prst="flowChartAlternateProcess">
            <a:avLst/>
          </a:prstGeom>
          <a:blipFill dpi="0" rotWithShape="1">
            <a:blip r:embed="rId2" cstate="print">
              <a:alphaModFix amt="51000"/>
            </a:blip>
            <a:srcRect/>
            <a:tile tx="0" ty="0" sx="100000" sy="100000" flip="none" algn="tl"/>
          </a:blip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 smtClean="0"/>
              <a:t>The injected females are put back into the large tank, supplied with warm </a:t>
            </a:r>
          </a:p>
          <a:p>
            <a:pPr algn="ctr">
              <a:defRPr/>
            </a:pPr>
            <a:r>
              <a:rPr lang="en-US" sz="2000" b="1" dirty="0" smtClean="0"/>
              <a:t>and well-aerated water</a:t>
            </a:r>
            <a:endParaRPr lang="en-US" sz="2000" b="1" dirty="0">
              <a:latin typeface="+mj-lt"/>
              <a:cs typeface="Arial" pitchFamily="34" charset="0"/>
            </a:endParaRPr>
          </a:p>
        </p:txBody>
      </p:sp>
      <p:pic>
        <p:nvPicPr>
          <p:cNvPr id="5122" name="Picture 2" descr="X5085E1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6189" y="1030602"/>
            <a:ext cx="2901209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285720" y="3071810"/>
            <a:ext cx="8497888" cy="500066"/>
          </a:xfrm>
          <a:prstGeom prst="flowChartAlternateProcess">
            <a:avLst/>
          </a:prstGeom>
          <a:blipFill dpi="0" rotWithShape="1">
            <a:blip r:embed="rId2" cstate="print">
              <a:alphaModFix amt="51000"/>
            </a:blip>
            <a:srcRect/>
            <a:tile tx="0" ty="0" sx="100000" sy="100000" flip="none" algn="tl"/>
          </a:blip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 smtClean="0"/>
              <a:t>The length of the ovulation period is closely related to the water temperature</a:t>
            </a:r>
            <a:endParaRPr lang="en-US" sz="2000" b="1" dirty="0">
              <a:latin typeface="+mj-lt"/>
              <a:cs typeface="Arial" pitchFamily="34" charset="0"/>
            </a:endParaRPr>
          </a:p>
        </p:txBody>
      </p:sp>
      <p:pic>
        <p:nvPicPr>
          <p:cNvPr id="5123" name="Picture 3" descr="X5085E1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1261" y="3674458"/>
            <a:ext cx="4719631" cy="311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93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93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193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193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93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193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193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193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85720" y="71414"/>
            <a:ext cx="8497888" cy="1071570"/>
          </a:xfrm>
          <a:prstGeom prst="flowChartAlternateProcess">
            <a:avLst/>
          </a:prstGeom>
          <a:blipFill dpi="0" rotWithShape="1">
            <a:blip r:embed="rId2" cstate="print">
              <a:alphaModFix amt="51000"/>
            </a:blip>
            <a:srcRect/>
            <a:tile tx="0" ty="0" sx="100000" sy="100000" flip="none" algn="tl"/>
          </a:blip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 smtClean="0"/>
              <a:t>When the females are fully ripe, they are crowded into one end of the </a:t>
            </a:r>
          </a:p>
          <a:p>
            <a:pPr algn="ctr">
              <a:defRPr/>
            </a:pPr>
            <a:r>
              <a:rPr lang="en-US" sz="2000" b="1" dirty="0" smtClean="0"/>
              <a:t>tank with a sliding net </a:t>
            </a:r>
            <a:r>
              <a:rPr lang="en-US" sz="2000" b="1" dirty="0" err="1" smtClean="0"/>
              <a:t>frame.T</a:t>
            </a:r>
            <a:r>
              <a:rPr lang="en-US" sz="2000" b="1" dirty="0" smtClean="0"/>
              <a:t> hey can then easily be removed </a:t>
            </a:r>
          </a:p>
          <a:p>
            <a:pPr algn="ctr">
              <a:defRPr/>
            </a:pPr>
            <a:r>
              <a:rPr lang="en-US" sz="2000" b="1" dirty="0" smtClean="0"/>
              <a:t>individually, for anaesthetizing and stripping</a:t>
            </a:r>
            <a:endParaRPr lang="en-US" sz="2000" b="1" dirty="0">
              <a:latin typeface="+mj-lt"/>
              <a:cs typeface="Arial" pitchFamily="34" charset="0"/>
            </a:endParaRPr>
          </a:p>
        </p:txBody>
      </p:sp>
      <p:pic>
        <p:nvPicPr>
          <p:cNvPr id="6146" name="Picture 2" descr="X5085E1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1285860"/>
            <a:ext cx="356235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X5085E1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3786190"/>
            <a:ext cx="402414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X5085E1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2256" y="3786190"/>
            <a:ext cx="406311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93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93" decel="100000"/>
                                        <p:tgtEl>
                                          <p:spTgt spid="61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193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193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93" decel="100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193" decel="100000"/>
                                        <p:tgtEl>
                                          <p:spTgt spid="61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193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193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93" decel="100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193" decel="100000"/>
                                        <p:tgtEl>
                                          <p:spTgt spid="61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193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193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357158" y="115888"/>
            <a:ext cx="8358245" cy="1009650"/>
          </a:xfrm>
          <a:prstGeom prst="ellipse">
            <a:avLst/>
          </a:prstGeom>
          <a:solidFill>
            <a:schemeClr val="accent1"/>
          </a:solidFill>
          <a:ln w="57150" cmpd="thinThick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 err="1"/>
              <a:t>Broodstock</a:t>
            </a:r>
            <a:r>
              <a:rPr lang="en-US" sz="3200" dirty="0"/>
              <a:t> management in tropical climates</a:t>
            </a:r>
            <a:endParaRPr lang="en-US" sz="3200" b="1" dirty="0"/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14381" y="5357826"/>
            <a:ext cx="8143899" cy="1214446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/>
              <a:t>Two sets of ponds are used for the ripening males and females,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and </a:t>
            </a:r>
            <a:r>
              <a:rPr lang="en-US" sz="2400" b="1" dirty="0"/>
              <a:t>two sets of ponds are used for the spent </a:t>
            </a:r>
            <a:r>
              <a:rPr lang="en-US" sz="2400" b="1" dirty="0" err="1"/>
              <a:t>spawners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This prevent </a:t>
            </a:r>
            <a:r>
              <a:rPr lang="en-US" sz="2400" b="1" dirty="0"/>
              <a:t>wild </a:t>
            </a:r>
            <a:r>
              <a:rPr lang="en-US" sz="2400" b="1" dirty="0" smtClean="0"/>
              <a:t>spawning</a:t>
            </a:r>
            <a:endParaRPr lang="en-GB" sz="2400" b="1" dirty="0"/>
          </a:p>
        </p:txBody>
      </p:sp>
      <p:pic>
        <p:nvPicPr>
          <p:cNvPr id="4098" name="Picture 2" descr="X5085E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500174"/>
            <a:ext cx="5319725" cy="3527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X5085E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42852"/>
            <a:ext cx="678895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11188" y="4714884"/>
            <a:ext cx="7848600" cy="928694"/>
          </a:xfrm>
          <a:prstGeom prst="bevel">
            <a:avLst>
              <a:gd name="adj" fmla="val 12500"/>
            </a:avLst>
          </a:prstGeom>
          <a:solidFill>
            <a:schemeClr val="accent1">
              <a:alpha val="2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smtClean="0"/>
              <a:t>In </a:t>
            </a:r>
            <a:r>
              <a:rPr lang="en-US" sz="2000" b="1" dirty="0"/>
              <a:t>the </a:t>
            </a:r>
            <a:r>
              <a:rPr lang="en-US" sz="2000" b="1" dirty="0" err="1"/>
              <a:t>broodstock</a:t>
            </a:r>
            <a:r>
              <a:rPr lang="en-US" sz="2000" b="1" dirty="0"/>
              <a:t> ponds, it is advisable to include some smaller </a:t>
            </a:r>
            <a:endParaRPr lang="en-US" sz="2000" b="1" dirty="0" smtClean="0"/>
          </a:p>
          <a:p>
            <a:pPr algn="ctr"/>
            <a:r>
              <a:rPr lang="en-US" sz="2000" b="1" dirty="0" smtClean="0"/>
              <a:t>(</a:t>
            </a:r>
            <a:r>
              <a:rPr lang="en-US" sz="2000" b="1" dirty="0"/>
              <a:t>100-200 g)  </a:t>
            </a:r>
            <a:r>
              <a:rPr lang="en-US" sz="2000" b="1" dirty="0" smtClean="0"/>
              <a:t>carnivorous </a:t>
            </a:r>
            <a:r>
              <a:rPr lang="en-US" sz="2000" b="1" dirty="0"/>
              <a:t>fish with the carp </a:t>
            </a:r>
            <a:r>
              <a:rPr lang="en-US" sz="2000" b="1" dirty="0" smtClean="0"/>
              <a:t>breeders</a:t>
            </a:r>
            <a:endParaRPr lang="en-US" sz="2000" b="1" dirty="0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638842" y="5786454"/>
            <a:ext cx="7848600" cy="928694"/>
          </a:xfrm>
          <a:prstGeom prst="bevel">
            <a:avLst>
              <a:gd name="adj" fmla="val 12500"/>
            </a:avLst>
          </a:prstGeom>
          <a:solidFill>
            <a:schemeClr val="accent1">
              <a:alpha val="2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/>
              <a:t>About 200-400 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ind</a:t>
            </a:r>
            <a:r>
              <a:rPr lang="en-US" sz="2000" b="1" dirty="0" smtClean="0"/>
              <a:t>/ha </a:t>
            </a:r>
            <a:r>
              <a:rPr lang="en-US" sz="2000" b="1" dirty="0"/>
              <a:t>is sufficient to control the wild </a:t>
            </a:r>
            <a:r>
              <a:rPr lang="en-US" sz="2000" b="1" dirty="0" smtClean="0"/>
              <a:t>fish </a:t>
            </a:r>
            <a:r>
              <a:rPr lang="en-US" sz="2000" b="1" dirty="0"/>
              <a:t>which might </a:t>
            </a:r>
            <a:endParaRPr lang="en-US" sz="2000" b="1" dirty="0" smtClean="0"/>
          </a:p>
          <a:p>
            <a:pPr algn="ctr"/>
            <a:r>
              <a:rPr lang="en-US" sz="2000" b="1" dirty="0" smtClean="0"/>
              <a:t>enter </a:t>
            </a:r>
            <a:r>
              <a:rPr lang="en-US" sz="2000" b="1" dirty="0"/>
              <a:t>the pond and compete for food with the </a:t>
            </a:r>
            <a:r>
              <a:rPr lang="en-US" sz="2000" b="1" dirty="0" err="1"/>
              <a:t>broodstock</a:t>
            </a:r>
            <a:r>
              <a:rPr lang="en-US" sz="2000" b="1" dirty="0"/>
              <a:t>.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X5085E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68586"/>
            <a:ext cx="5500726" cy="3622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642910" y="3857628"/>
            <a:ext cx="7715271" cy="1000132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/>
              <a:t>The breeders which are to be propagated artificially on a particular day</a:t>
            </a:r>
            <a:r>
              <a:rPr lang="en-US" sz="2000" b="1" dirty="0" smtClean="0"/>
              <a:t>,</a:t>
            </a:r>
          </a:p>
          <a:p>
            <a:pPr algn="ctr"/>
            <a:r>
              <a:rPr lang="en-US" sz="2000" b="1" dirty="0" smtClean="0"/>
              <a:t> </a:t>
            </a:r>
            <a:r>
              <a:rPr lang="en-US" sz="2000" b="1" dirty="0"/>
              <a:t>are taken </a:t>
            </a:r>
            <a:r>
              <a:rPr lang="en-US" sz="2000" b="1" dirty="0" smtClean="0"/>
              <a:t>from </a:t>
            </a:r>
            <a:r>
              <a:rPr lang="en-US" sz="2000" b="1" dirty="0"/>
              <a:t>the storage ponds the day before. They are crowded </a:t>
            </a:r>
            <a:endParaRPr lang="en-US" sz="2000" b="1" dirty="0" smtClean="0"/>
          </a:p>
          <a:p>
            <a:pPr algn="ctr"/>
            <a:r>
              <a:rPr lang="en-US" sz="2000" b="1" dirty="0" smtClean="0"/>
              <a:t>into </a:t>
            </a:r>
            <a:r>
              <a:rPr lang="en-US" sz="2000" b="1" dirty="0"/>
              <a:t>a corner of </a:t>
            </a:r>
            <a:r>
              <a:rPr lang="en-US" sz="2000" b="1" dirty="0" smtClean="0"/>
              <a:t>the half-drained </a:t>
            </a:r>
            <a:r>
              <a:rPr lang="en-US" sz="2000" b="1" dirty="0"/>
              <a:t>pond with a seine net</a:t>
            </a:r>
            <a:endParaRPr lang="en-GB" sz="2000" b="1" dirty="0"/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1509690" y="4929198"/>
            <a:ext cx="5491202" cy="428628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dirty="0" smtClean="0"/>
              <a:t>Skilled </a:t>
            </a:r>
            <a:r>
              <a:rPr lang="en-US" sz="2000" b="1" dirty="0"/>
              <a:t>worker selects the breeders one by </a:t>
            </a:r>
            <a:r>
              <a:rPr lang="en-US" sz="2000" b="1" dirty="0" smtClean="0"/>
              <a:t>one</a:t>
            </a:r>
          </a:p>
        </p:txBody>
      </p:sp>
      <p:sp>
        <p:nvSpPr>
          <p:cNvPr id="8" name="AutoShape 20"/>
          <p:cNvSpPr>
            <a:spLocks noChangeArrowheads="1"/>
          </p:cNvSpPr>
          <p:nvPr/>
        </p:nvSpPr>
        <p:spPr bwMode="auto">
          <a:xfrm>
            <a:off x="1090587" y="5429264"/>
            <a:ext cx="6267495" cy="428628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dirty="0" smtClean="0"/>
              <a:t>1- mature breeders are brought into the hatchery building  </a:t>
            </a: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1100110" y="5929330"/>
            <a:ext cx="6329409" cy="428628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dirty="0" smtClean="0"/>
              <a:t>2- immature breeders are put back into the storage pond</a:t>
            </a:r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>
            <a:off x="1428728" y="6385254"/>
            <a:ext cx="5491202" cy="428628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dirty="0" smtClean="0"/>
              <a:t>3- unhealthy or invalid fish are sent to the market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85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385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385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385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X5085E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14290"/>
            <a:ext cx="4076048" cy="269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 descr="X5085E1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14290"/>
            <a:ext cx="4121827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14282" y="3214686"/>
            <a:ext cx="4357719" cy="3643313"/>
          </a:xfrm>
          <a:prstGeom prst="bevel">
            <a:avLst>
              <a:gd name="adj" fmla="val 12500"/>
            </a:avLst>
          </a:prstGeom>
          <a:solidFill>
            <a:schemeClr val="accent1">
              <a:alpha val="2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/>
              <a:t>It is best to handle </a:t>
            </a:r>
            <a:r>
              <a:rPr lang="en-US" sz="2400" b="1" dirty="0" smtClean="0"/>
              <a:t>carp</a:t>
            </a:r>
          </a:p>
          <a:p>
            <a:pPr algn="ctr"/>
            <a:r>
              <a:rPr lang="en-US" sz="2400" b="1" dirty="0" smtClean="0"/>
              <a:t> breeders </a:t>
            </a:r>
            <a:r>
              <a:rPr lang="en-US" sz="2400" b="1" dirty="0"/>
              <a:t>using a </a:t>
            </a:r>
            <a:r>
              <a:rPr lang="en-US" sz="2400" b="1" dirty="0" smtClean="0"/>
              <a:t>special</a:t>
            </a:r>
          </a:p>
          <a:p>
            <a:pPr algn="ctr"/>
            <a:r>
              <a:rPr lang="en-US" sz="2400" b="1" dirty="0" smtClean="0"/>
              <a:t> </a:t>
            </a:r>
            <a:r>
              <a:rPr lang="en-US" sz="2400" b="1" dirty="0"/>
              <a:t>net </a:t>
            </a:r>
            <a:r>
              <a:rPr lang="en-US" sz="2400" b="1" dirty="0" smtClean="0"/>
              <a:t>with </a:t>
            </a:r>
            <a:r>
              <a:rPr lang="en-US" sz="2400" b="1" dirty="0"/>
              <a:t>a strong mesh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4572000" y="3214686"/>
            <a:ext cx="4357718" cy="3643314"/>
          </a:xfrm>
          <a:prstGeom prst="bevel">
            <a:avLst>
              <a:gd name="adj" fmla="val 12500"/>
            </a:avLst>
          </a:prstGeom>
          <a:solidFill>
            <a:schemeClr val="accent1">
              <a:alpha val="2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/>
              <a:t>It </a:t>
            </a:r>
            <a:r>
              <a:rPr lang="en-US" sz="2400" b="1" dirty="0"/>
              <a:t>is important to </a:t>
            </a:r>
            <a:r>
              <a:rPr lang="en-US" sz="2400" b="1" dirty="0" smtClean="0"/>
              <a:t>avoid</a:t>
            </a:r>
          </a:p>
          <a:p>
            <a:pPr algn="ctr"/>
            <a:r>
              <a:rPr lang="en-US" sz="2400" b="1" dirty="0" smtClean="0"/>
              <a:t> </a:t>
            </a:r>
            <a:r>
              <a:rPr lang="en-US" sz="2300" b="1" dirty="0"/>
              <a:t>dissolved </a:t>
            </a:r>
            <a:r>
              <a:rPr lang="en-US" sz="2300" b="1" dirty="0" smtClean="0"/>
              <a:t>oxygen deficiency</a:t>
            </a:r>
          </a:p>
          <a:p>
            <a:pPr algn="ctr"/>
            <a:r>
              <a:rPr lang="en-US" sz="2400" b="1" dirty="0" smtClean="0"/>
              <a:t> </a:t>
            </a:r>
            <a:r>
              <a:rPr lang="en-US" sz="2400" b="1" dirty="0"/>
              <a:t>which may damage </a:t>
            </a:r>
            <a:r>
              <a:rPr lang="en-US" sz="2400" b="1" dirty="0" smtClean="0"/>
              <a:t>the</a:t>
            </a:r>
          </a:p>
          <a:p>
            <a:pPr algn="ctr"/>
            <a:r>
              <a:rPr lang="en-US" sz="2400" b="1" dirty="0" smtClean="0"/>
              <a:t> sensitive </a:t>
            </a:r>
            <a:r>
              <a:rPr lang="en-US" sz="2400" b="1" dirty="0"/>
              <a:t>breeders during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seining </a:t>
            </a:r>
            <a:r>
              <a:rPr lang="en-US" sz="2400" b="1" dirty="0"/>
              <a:t>and selection</a:t>
            </a:r>
            <a:endParaRPr lang="en-GB" sz="2400" b="1" dirty="0"/>
          </a:p>
          <a:p>
            <a:pPr algn="ctr"/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71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14282" y="214290"/>
            <a:ext cx="8715436" cy="792163"/>
          </a:xfrm>
          <a:prstGeom prst="wedgeEllipseCallout">
            <a:avLst>
              <a:gd name="adj1" fmla="val -56"/>
              <a:gd name="adj2" fmla="val 50501"/>
            </a:avLst>
          </a:prstGeom>
          <a:solidFill>
            <a:srgbClr val="99CCFF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 dirty="0" smtClean="0"/>
              <a:t> Brooders Selection</a:t>
            </a:r>
            <a:r>
              <a:rPr lang="ar-IQ" sz="3600" b="1" dirty="0" smtClean="0"/>
              <a:t>إنتخاب الأمهات </a:t>
            </a:r>
            <a:endParaRPr lang="en-US" sz="3600" b="1" dirty="0"/>
          </a:p>
        </p:txBody>
      </p:sp>
      <p:pic>
        <p:nvPicPr>
          <p:cNvPr id="2050" name="Picture 2" descr="X5085E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150" y="1214422"/>
            <a:ext cx="5365420" cy="333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20"/>
          <p:cNvSpPr>
            <a:spLocks noChangeArrowheads="1"/>
          </p:cNvSpPr>
          <p:nvPr/>
        </p:nvSpPr>
        <p:spPr bwMode="auto">
          <a:xfrm>
            <a:off x="5857884" y="1214422"/>
            <a:ext cx="3057459" cy="928694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514350" indent="-514350" algn="ctr"/>
            <a:r>
              <a:rPr 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1-</a:t>
            </a:r>
            <a:r>
              <a:rPr lang="en-US" sz="2000" b="1" dirty="0" smtClean="0"/>
              <a:t> the selected fish </a:t>
            </a:r>
          </a:p>
          <a:p>
            <a:pPr marL="514350" indent="-514350" algn="ctr"/>
            <a:r>
              <a:rPr lang="en-US" sz="2000" b="1" dirty="0" smtClean="0"/>
              <a:t>should be in good health</a:t>
            </a:r>
            <a:endParaRPr lang="en-US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>
            <a:off x="5885180" y="2428868"/>
            <a:ext cx="3057459" cy="500066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514350" indent="-514350" algn="ctr"/>
            <a:r>
              <a:rPr 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2-</a:t>
            </a:r>
            <a:r>
              <a:rPr lang="en-US" sz="2000" b="1" dirty="0"/>
              <a:t> </a:t>
            </a:r>
            <a:r>
              <a:rPr lang="en-US" sz="2000" b="1" dirty="0" smtClean="0"/>
              <a:t>with </a:t>
            </a:r>
            <a:r>
              <a:rPr lang="en-US" sz="2000" b="1" dirty="0"/>
              <a:t>no body wounds</a:t>
            </a:r>
            <a:endParaRPr lang="en-US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5872259" y="3143248"/>
            <a:ext cx="3057459" cy="500066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514350" indent="-514350" algn="ctr"/>
            <a:r>
              <a:rPr 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3-</a:t>
            </a:r>
            <a:r>
              <a:rPr lang="en-US" sz="2000" b="1" dirty="0" smtClean="0"/>
              <a:t> with no </a:t>
            </a:r>
            <a:r>
              <a:rPr lang="en-US" sz="2000" b="1" dirty="0"/>
              <a:t>parasites</a:t>
            </a:r>
            <a:endParaRPr lang="en-US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5857884" y="4000504"/>
            <a:ext cx="3057459" cy="500066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514350" indent="-514350" algn="ctr"/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4-</a:t>
            </a:r>
            <a:r>
              <a:rPr lang="en-US" b="1" dirty="0" smtClean="0"/>
              <a:t> with </a:t>
            </a:r>
            <a:r>
              <a:rPr lang="en-US" b="1" dirty="0"/>
              <a:t>typical scale distribution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>
            <a:off x="4714877" y="4857760"/>
            <a:ext cx="4143404" cy="500066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514350" indent="-514350" algn="ctr"/>
            <a:r>
              <a:rPr 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5&amp;6-</a:t>
            </a:r>
            <a:r>
              <a:rPr lang="en-US" sz="2000" b="1" dirty="0" smtClean="0"/>
              <a:t> </a:t>
            </a:r>
            <a:r>
              <a:rPr lang="en-US" sz="2000" b="1" dirty="0"/>
              <a:t>no fin or body deformation</a:t>
            </a:r>
            <a:endParaRPr lang="en-US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20"/>
          <p:cNvSpPr>
            <a:spLocks noChangeArrowheads="1"/>
          </p:cNvSpPr>
          <p:nvPr/>
        </p:nvSpPr>
        <p:spPr bwMode="auto">
          <a:xfrm>
            <a:off x="785786" y="5643578"/>
            <a:ext cx="7715271" cy="1000132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dirty="0" smtClean="0"/>
              <a:t>7&amp;8- </a:t>
            </a:r>
            <a:r>
              <a:rPr lang="en-US" sz="2000" b="1" dirty="0"/>
              <a:t>The body should possess the required shape and proportions</a:t>
            </a:r>
            <a:r>
              <a:rPr lang="en-US" sz="2000" b="1" dirty="0" smtClean="0"/>
              <a:t>,</a:t>
            </a:r>
          </a:p>
          <a:p>
            <a:r>
              <a:rPr lang="en-US" sz="2000" b="1" dirty="0" smtClean="0"/>
              <a:t> </a:t>
            </a:r>
            <a:r>
              <a:rPr lang="en-US" sz="2000" b="1" dirty="0"/>
              <a:t>being neither too fat</a:t>
            </a:r>
            <a:r>
              <a:rPr lang="en-US" sz="2000" b="1" dirty="0" smtClean="0"/>
              <a:t>, </a:t>
            </a:r>
            <a:r>
              <a:rPr lang="en-US" sz="2000" b="1" dirty="0"/>
              <a:t>nor too thin.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  <p:bldP spid="11" grpId="0" animBg="1"/>
      <p:bldP spid="12" grpId="0" animBg="1"/>
      <p:bldP spid="13" grpId="1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14282" y="214290"/>
            <a:ext cx="8715436" cy="792163"/>
          </a:xfrm>
          <a:prstGeom prst="wedgeEllipseCallout">
            <a:avLst>
              <a:gd name="adj1" fmla="val -56"/>
              <a:gd name="adj2" fmla="val 50501"/>
            </a:avLst>
          </a:prstGeom>
          <a:solidFill>
            <a:srgbClr val="99CCFF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 dirty="0" smtClean="0"/>
              <a:t> Brooders Selection</a:t>
            </a:r>
            <a:r>
              <a:rPr lang="ar-IQ" sz="3600" b="1" dirty="0" smtClean="0"/>
              <a:t>إنتخاب الأمهات </a:t>
            </a:r>
            <a:endParaRPr lang="en-US" sz="3600" b="1" dirty="0"/>
          </a:p>
        </p:txBody>
      </p:sp>
      <p:pic>
        <p:nvPicPr>
          <p:cNvPr id="3074" name="Picture 2" descr="X5085E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357298"/>
            <a:ext cx="4328049" cy="2905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X5085E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1" y="1357297"/>
            <a:ext cx="4429156" cy="289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785786" y="4286256"/>
            <a:ext cx="7715271" cy="1000132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/>
              <a:t>Male and female breeders may be easily differentiated by the shape </a:t>
            </a:r>
            <a:endParaRPr lang="en-US" sz="2000" b="1" dirty="0" smtClean="0"/>
          </a:p>
          <a:p>
            <a:pPr algn="ctr"/>
            <a:r>
              <a:rPr lang="en-US" sz="2000" b="1" dirty="0" smtClean="0"/>
              <a:t>of </a:t>
            </a:r>
            <a:r>
              <a:rPr lang="en-US" sz="2000" b="1" dirty="0"/>
              <a:t>the </a:t>
            </a:r>
            <a:r>
              <a:rPr lang="en-US" sz="2000" b="1" dirty="0" smtClean="0"/>
              <a:t>body </a:t>
            </a:r>
            <a:r>
              <a:rPr lang="en-US" sz="2000" b="1" dirty="0"/>
              <a:t>and the relative position of the genital papilla.</a:t>
            </a:r>
            <a:endParaRPr lang="en-GB" sz="2000" b="1" dirty="0"/>
          </a:p>
        </p:txBody>
      </p:sp>
      <p:sp>
        <p:nvSpPr>
          <p:cNvPr id="8" name="AutoShape 20"/>
          <p:cNvSpPr>
            <a:spLocks noChangeArrowheads="1"/>
          </p:cNvSpPr>
          <p:nvPr/>
        </p:nvSpPr>
        <p:spPr bwMode="auto">
          <a:xfrm>
            <a:off x="785786" y="5357826"/>
            <a:ext cx="7715271" cy="673436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/>
              <a:t>In females, the body is plump and the genital opening is situated </a:t>
            </a:r>
            <a:endParaRPr lang="en-US" sz="2000" b="1" dirty="0" smtClean="0"/>
          </a:p>
          <a:p>
            <a:pPr algn="ctr"/>
            <a:r>
              <a:rPr lang="en-US" sz="2000" b="1" dirty="0" smtClean="0"/>
              <a:t>above </a:t>
            </a:r>
            <a:r>
              <a:rPr lang="en-US" sz="2000" b="1" dirty="0"/>
              <a:t>the genital papilla</a:t>
            </a:r>
            <a:endParaRPr lang="en-US" sz="2000" b="1" dirty="0" smtClean="0"/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785786" y="6143644"/>
            <a:ext cx="7715271" cy="642942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/>
              <a:t>In males, the body is slender and the genital opening is found </a:t>
            </a:r>
            <a:endParaRPr lang="en-US" sz="2000" b="1" dirty="0" smtClean="0"/>
          </a:p>
          <a:p>
            <a:pPr algn="ctr"/>
            <a:r>
              <a:rPr lang="en-US" sz="2000" b="1" dirty="0" smtClean="0"/>
              <a:t>behind </a:t>
            </a:r>
            <a:r>
              <a:rPr lang="en-US" sz="2000" b="1" dirty="0"/>
              <a:t>the genital papilla.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93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93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193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193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93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193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193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193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79388" y="263525"/>
            <a:ext cx="8640762" cy="1004888"/>
          </a:xfrm>
          <a:prstGeom prst="ellipseRibbon2">
            <a:avLst>
              <a:gd name="adj1" fmla="val 21486"/>
              <a:gd name="adj2" fmla="val 62398"/>
              <a:gd name="adj3" fmla="val 12500"/>
            </a:avLst>
          </a:prstGeom>
          <a:solidFill>
            <a:srgbClr val="99CCFF">
              <a:alpha val="4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err="1" smtClean="0"/>
              <a:t>Anaesthetic</a:t>
            </a:r>
            <a:r>
              <a:rPr lang="en-US" sz="3200" b="1" dirty="0" smtClean="0"/>
              <a:t> Process</a:t>
            </a:r>
            <a:endParaRPr lang="en-US" sz="3200" b="1" dirty="0"/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357158" y="3643314"/>
            <a:ext cx="8429684" cy="1714512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1- MS </a:t>
            </a:r>
            <a:r>
              <a:rPr lang="en-US" sz="2800" b="1" dirty="0">
                <a:solidFill>
                  <a:srgbClr val="C00000"/>
                </a:solidFill>
              </a:rPr>
              <a:t>222 or </a:t>
            </a:r>
            <a:r>
              <a:rPr lang="en-US" sz="2800" b="1" dirty="0" err="1">
                <a:solidFill>
                  <a:srgbClr val="C00000"/>
                </a:solidFill>
              </a:rPr>
              <a:t>tricaine</a:t>
            </a:r>
            <a:r>
              <a:rPr lang="en-US" sz="2800" b="1" dirty="0">
                <a:solidFill>
                  <a:srgbClr val="C00000"/>
                </a:solidFill>
              </a:rPr>
              <a:t> methane-</a:t>
            </a:r>
            <a:r>
              <a:rPr lang="en-US" sz="2800" b="1" dirty="0" err="1">
                <a:solidFill>
                  <a:srgbClr val="C00000"/>
                </a:solidFill>
              </a:rPr>
              <a:t>sulphonate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400" b="1" dirty="0" smtClean="0"/>
              <a:t>is </a:t>
            </a:r>
            <a:r>
              <a:rPr lang="en-US" sz="2400" b="1" dirty="0"/>
              <a:t>a very </a:t>
            </a:r>
            <a:r>
              <a:rPr lang="en-US" sz="2400" b="1" dirty="0" smtClean="0"/>
              <a:t>mild </a:t>
            </a:r>
          </a:p>
          <a:p>
            <a:pPr algn="ctr"/>
            <a:r>
              <a:rPr lang="en-US" sz="2400" b="1" dirty="0" smtClean="0"/>
              <a:t>and </a:t>
            </a:r>
            <a:r>
              <a:rPr lang="en-US" sz="2400" b="1" dirty="0" err="1" smtClean="0"/>
              <a:t>safeanaesthetic</a:t>
            </a:r>
            <a:r>
              <a:rPr lang="en-US" sz="2400" b="1" dirty="0" smtClean="0"/>
              <a:t> from </a:t>
            </a:r>
            <a:r>
              <a:rPr lang="en-US" sz="2400" b="1" dirty="0"/>
              <a:t>which fish easily recover. </a:t>
            </a:r>
            <a:r>
              <a:rPr lang="en-US" sz="2400" b="1" dirty="0" smtClean="0"/>
              <a:t>Fish </a:t>
            </a:r>
            <a:r>
              <a:rPr lang="en-US" sz="2400" b="1" dirty="0"/>
              <a:t>may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be </a:t>
            </a:r>
            <a:r>
              <a:rPr lang="en-US" sz="2400" b="1" dirty="0"/>
              <a:t>kept in </a:t>
            </a:r>
            <a:r>
              <a:rPr lang="en-US" sz="2400" b="1" dirty="0" smtClean="0"/>
              <a:t>it for about 30 </a:t>
            </a:r>
            <a:r>
              <a:rPr lang="en-US" sz="2400" b="1" dirty="0"/>
              <a:t>minutes </a:t>
            </a:r>
            <a:r>
              <a:rPr lang="en-US" sz="2400" b="1" dirty="0" smtClean="0"/>
              <a:t>at </a:t>
            </a:r>
            <a:r>
              <a:rPr lang="en-US" sz="2400" b="1" dirty="0"/>
              <a:t>20-25°C. </a:t>
            </a:r>
            <a:r>
              <a:rPr lang="en-US" sz="2400" b="1" dirty="0" smtClean="0"/>
              <a:t>it </a:t>
            </a:r>
            <a:r>
              <a:rPr lang="en-US" sz="2400" b="1" dirty="0"/>
              <a:t>is rather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expensive and </a:t>
            </a:r>
            <a:r>
              <a:rPr lang="en-US" sz="2400" b="1" dirty="0"/>
              <a:t>must be used </a:t>
            </a:r>
            <a:r>
              <a:rPr lang="en-US" sz="2400" b="1" dirty="0" smtClean="0"/>
              <a:t>sparingly</a:t>
            </a:r>
            <a:endParaRPr lang="en-GB" sz="2400" b="1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642910" y="1285882"/>
            <a:ext cx="7929618" cy="2214556"/>
          </a:xfrm>
          <a:prstGeom prst="irregularSeal1">
            <a:avLst/>
          </a:prstGeom>
          <a:solidFill>
            <a:srgbClr val="008000">
              <a:alpha val="47842"/>
            </a:srgbClr>
          </a:solidFill>
          <a:ln w="63500">
            <a:pattFill prst="pct90">
              <a:fgClr>
                <a:srgbClr val="FF99CC"/>
              </a:fgClr>
              <a:bgClr>
                <a:schemeClr val="hlink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/>
              <a:t>Three chemicals may be used as fish </a:t>
            </a:r>
            <a:r>
              <a:rPr lang="en-US" sz="2400" b="1" dirty="0" err="1" smtClean="0"/>
              <a:t>anaesthetics</a:t>
            </a:r>
            <a:endParaRPr lang="en-GB" sz="2400" b="1" dirty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214282" y="5715016"/>
            <a:ext cx="8643998" cy="1000132"/>
          </a:xfrm>
          <a:prstGeom prst="ellipse">
            <a:avLst/>
          </a:prstGeom>
          <a:gradFill rotWithShape="1">
            <a:gsLst>
              <a:gs pos="0">
                <a:srgbClr val="CCCC00"/>
              </a:gs>
              <a:gs pos="50000">
                <a:schemeClr val="tx1">
                  <a:alpha val="44000"/>
                </a:schemeClr>
              </a:gs>
              <a:gs pos="100000">
                <a:srgbClr val="CCCC00"/>
              </a:gs>
            </a:gsLst>
            <a:lin ang="5400000" scaled="1"/>
          </a:gradFill>
          <a:ln w="57150" cmpd="thickThin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MS 222 </a:t>
            </a:r>
            <a:r>
              <a:rPr lang="en-US" sz="2800" b="1" dirty="0" smtClean="0"/>
              <a:t>1:10000 or 10 g dissolved in 100 L. water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214282" y="2714620"/>
            <a:ext cx="8643998" cy="928694"/>
          </a:xfrm>
          <a:prstGeom prst="ellipse">
            <a:avLst/>
          </a:prstGeom>
          <a:gradFill rotWithShape="1">
            <a:gsLst>
              <a:gs pos="0">
                <a:srgbClr val="CCCC00"/>
              </a:gs>
              <a:gs pos="50000">
                <a:schemeClr val="tx1">
                  <a:alpha val="44000"/>
                </a:schemeClr>
              </a:gs>
              <a:gs pos="100000">
                <a:srgbClr val="CCCC00"/>
              </a:gs>
            </a:gsLst>
            <a:lin ang="5400000" scaled="1"/>
          </a:gradFill>
          <a:ln w="57150" cmpd="thickThin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800" b="1" dirty="0" err="1" smtClean="0">
                <a:solidFill>
                  <a:srgbClr val="C00000"/>
                </a:solidFill>
              </a:rPr>
              <a:t>Quinaldine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/>
              <a:t>1:40000 or 2.5 ml dissolved in 100 L. water </a:t>
            </a:r>
            <a:br>
              <a:rPr lang="en-US" sz="2400" b="1" dirty="0" smtClean="0"/>
            </a:br>
            <a:endParaRPr lang="en-GB" sz="2400" b="1" dirty="0"/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214314" y="357166"/>
            <a:ext cx="8715404" cy="1928826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2- </a:t>
            </a:r>
            <a:r>
              <a:rPr lang="en-US" sz="2800" b="1" dirty="0" err="1" smtClean="0">
                <a:solidFill>
                  <a:srgbClr val="C00000"/>
                </a:solidFill>
              </a:rPr>
              <a:t>Quinaldine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or 2-4 </a:t>
            </a:r>
            <a:r>
              <a:rPr lang="en-US" sz="2800" b="1" dirty="0" err="1">
                <a:solidFill>
                  <a:srgbClr val="C00000"/>
                </a:solidFill>
              </a:rPr>
              <a:t>methylquinolin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400" b="1" dirty="0"/>
              <a:t>is a toxic chemical which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should be handled with great </a:t>
            </a:r>
            <a:r>
              <a:rPr lang="en-US" sz="2400" b="1" dirty="0"/>
              <a:t>care and stored </a:t>
            </a:r>
            <a:r>
              <a:rPr lang="en-US" sz="2400" b="1" dirty="0" smtClean="0"/>
              <a:t>safely. During</a:t>
            </a:r>
          </a:p>
          <a:p>
            <a:pPr algn="ctr"/>
            <a:r>
              <a:rPr lang="en-US" sz="2400" b="1" dirty="0" smtClean="0"/>
              <a:t> </a:t>
            </a:r>
            <a:r>
              <a:rPr lang="en-US" sz="2400" b="1" dirty="0"/>
              <a:t>the </a:t>
            </a:r>
            <a:r>
              <a:rPr lang="en-US" sz="2400" b="1" dirty="0" smtClean="0"/>
              <a:t>treatment </a:t>
            </a:r>
            <a:r>
              <a:rPr lang="en-US" sz="2400" b="1" dirty="0"/>
              <a:t>of </a:t>
            </a:r>
            <a:r>
              <a:rPr lang="en-US" sz="2400" b="1" dirty="0" smtClean="0"/>
              <a:t>the </a:t>
            </a:r>
            <a:r>
              <a:rPr lang="en-US" sz="2400" b="1" dirty="0"/>
              <a:t>fish, </a:t>
            </a:r>
            <a:r>
              <a:rPr lang="en-US" sz="2400" b="1" dirty="0" smtClean="0"/>
              <a:t>they should </a:t>
            </a:r>
            <a:r>
              <a:rPr lang="en-US" sz="2400" b="1" dirty="0"/>
              <a:t>be </a:t>
            </a:r>
            <a:r>
              <a:rPr lang="en-US" sz="2400" b="1" dirty="0" smtClean="0"/>
              <a:t>carefully</a:t>
            </a:r>
          </a:p>
          <a:p>
            <a:pPr algn="ctr"/>
            <a:r>
              <a:rPr lang="en-US" sz="2400" b="1" dirty="0" smtClean="0"/>
              <a:t> </a:t>
            </a:r>
            <a:r>
              <a:rPr lang="en-US" sz="2400" b="1" dirty="0"/>
              <a:t>watched </a:t>
            </a:r>
            <a:r>
              <a:rPr lang="en-US" sz="2400" b="1" dirty="0" smtClean="0"/>
              <a:t>and </a:t>
            </a:r>
            <a:r>
              <a:rPr lang="en-US" sz="2400" b="1" dirty="0"/>
              <a:t>transferred </a:t>
            </a:r>
            <a:r>
              <a:rPr lang="en-US" sz="2400" b="1" dirty="0" smtClean="0"/>
              <a:t>quickly </a:t>
            </a:r>
            <a:r>
              <a:rPr lang="en-US" sz="2400" b="1" dirty="0"/>
              <a:t>to </a:t>
            </a:r>
            <a:r>
              <a:rPr lang="en-US" sz="2400" b="1" dirty="0" smtClean="0"/>
              <a:t>well</a:t>
            </a:r>
          </a:p>
          <a:p>
            <a:pPr algn="ctr"/>
            <a:r>
              <a:rPr lang="en-US" sz="2400" b="1" dirty="0" smtClean="0"/>
              <a:t> oxygenated water </a:t>
            </a:r>
            <a:r>
              <a:rPr lang="en-US" sz="2400" b="1" dirty="0"/>
              <a:t>if necessary</a:t>
            </a:r>
            <a:endParaRPr lang="en-GB" sz="2400" b="1" dirty="0"/>
          </a:p>
        </p:txBody>
      </p:sp>
      <p:sp>
        <p:nvSpPr>
          <p:cNvPr id="8" name="AutoShape 20"/>
          <p:cNvSpPr>
            <a:spLocks noChangeArrowheads="1"/>
          </p:cNvSpPr>
          <p:nvPr/>
        </p:nvSpPr>
        <p:spPr bwMode="auto">
          <a:xfrm>
            <a:off x="285720" y="3857628"/>
            <a:ext cx="8643998" cy="1000132"/>
          </a:xfrm>
          <a:prstGeom prst="flowChartAlternateProcess">
            <a:avLst/>
          </a:prstGeom>
          <a:solidFill>
            <a:srgbClr val="FFC000">
              <a:alpha val="3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3- </a:t>
            </a:r>
            <a:r>
              <a:rPr lang="en-US" sz="3200" b="1" dirty="0" err="1" smtClean="0">
                <a:solidFill>
                  <a:srgbClr val="C00000"/>
                </a:solidFill>
              </a:rPr>
              <a:t>Phenoxyethanol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2800" b="1" dirty="0"/>
              <a:t>is milder and less effective than </a:t>
            </a:r>
            <a:endParaRPr lang="en-US" sz="2800" b="1" dirty="0" smtClean="0"/>
          </a:p>
          <a:p>
            <a:pPr algn="ctr"/>
            <a:r>
              <a:rPr lang="en-US" sz="2800" b="1" dirty="0" smtClean="0"/>
              <a:t>MS </a:t>
            </a:r>
            <a:r>
              <a:rPr lang="en-US" sz="2800" b="1" dirty="0"/>
              <a:t>222 but is far cheaper</a:t>
            </a:r>
            <a:endParaRPr lang="en-GB" sz="2800" b="1" dirty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66682" y="5345138"/>
            <a:ext cx="8643998" cy="1227134"/>
          </a:xfrm>
          <a:prstGeom prst="ellipse">
            <a:avLst/>
          </a:prstGeom>
          <a:gradFill rotWithShape="1">
            <a:gsLst>
              <a:gs pos="0">
                <a:srgbClr val="CCCC00"/>
              </a:gs>
              <a:gs pos="50000">
                <a:schemeClr val="tx1">
                  <a:alpha val="44000"/>
                </a:schemeClr>
              </a:gs>
              <a:gs pos="100000">
                <a:srgbClr val="CCCC00"/>
              </a:gs>
            </a:gsLst>
            <a:lin ang="5400000" scaled="1"/>
          </a:gradFill>
          <a:ln w="57150" cmpd="thickThin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 err="1" smtClean="0">
                <a:solidFill>
                  <a:schemeClr val="tx2"/>
                </a:solidFill>
              </a:rPr>
              <a:t>Phenoxyethanol</a:t>
            </a:r>
            <a:r>
              <a:rPr lang="en-US" sz="2400" b="1" dirty="0" smtClean="0"/>
              <a:t> 1: 5 000 or 200 ml dissolved in 100 L. water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845</Words>
  <Application>Microsoft Office PowerPoint</Application>
  <PresentationFormat>On-screen Show (4:3)</PresentationFormat>
  <Paragraphs>98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Magid</cp:lastModifiedBy>
  <cp:revision>38</cp:revision>
  <dcterms:created xsi:type="dcterms:W3CDTF">2010-05-04T05:46:41Z</dcterms:created>
  <dcterms:modified xsi:type="dcterms:W3CDTF">2011-05-19T18:47:17Z</dcterms:modified>
</cp:coreProperties>
</file>